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0" r:id="rId3"/>
    <p:sldId id="281" r:id="rId4"/>
    <p:sldId id="276" r:id="rId5"/>
    <p:sldId id="289" r:id="rId6"/>
    <p:sldId id="285" r:id="rId7"/>
    <p:sldId id="260" r:id="rId8"/>
    <p:sldId id="283" r:id="rId9"/>
    <p:sldId id="288" r:id="rId10"/>
    <p:sldId id="282" r:id="rId11"/>
    <p:sldId id="286" r:id="rId12"/>
    <p:sldId id="284" r:id="rId13"/>
    <p:sldId id="287" r:id="rId14"/>
    <p:sldId id="27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B0895B7-BFC1-427A-A6AD-69AC1B4E8077}" type="doc">
      <dgm:prSet loTypeId="urn:microsoft.com/office/officeart/2005/8/layout/radial5" loCatId="cycle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253CD2C2-D647-4868-9E17-6E6517CD7CC2}">
      <dgm:prSet phldrT="[Text]"/>
      <dgm:spPr/>
      <dgm:t>
        <a:bodyPr/>
        <a:lstStyle/>
        <a:p>
          <a:r>
            <a:rPr lang="en-US" b="1" dirty="0">
              <a:latin typeface="Gill Sans MT" panose="020B0502020104020203" pitchFamily="34" charset="0"/>
            </a:rPr>
            <a:t>eSewa</a:t>
          </a:r>
        </a:p>
      </dgm:t>
    </dgm:pt>
    <dgm:pt modelId="{4EAD9A73-474B-42C9-AC27-928CF68D4D11}" type="parTrans" cxnId="{DA264533-7490-4B6E-87B4-B55D9D1B7CD7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680A62BB-08EE-40C3-A169-29F73F9A1A49}" type="sibTrans" cxnId="{DA264533-7490-4B6E-87B4-B55D9D1B7CD7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629D1FFF-9408-4A53-943A-836CF570F0D5}">
      <dgm:prSet phldrT="[Text]" custT="1"/>
      <dgm:spPr/>
      <dgm:t>
        <a:bodyPr/>
        <a:lstStyle/>
        <a:p>
          <a:r>
            <a:rPr lang="en-US" sz="2800" b="1" dirty="0">
              <a:latin typeface="Gill Sans MT" panose="020B0502020104020203" pitchFamily="34" charset="0"/>
            </a:rPr>
            <a:t>Users</a:t>
          </a:r>
        </a:p>
      </dgm:t>
    </dgm:pt>
    <dgm:pt modelId="{F41FFB7B-2194-47AE-A2A7-42BF2D608A38}" type="parTrans" cxnId="{363515A2-8D15-49ED-920B-E2CE5BAE2022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7EE5D060-6836-400E-966C-A3221317CD3C}" type="sibTrans" cxnId="{363515A2-8D15-49ED-920B-E2CE5BAE2022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FE5B2364-B019-4AA4-B974-678309417566}">
      <dgm:prSet phldrT="[Text]" custT="1"/>
      <dgm:spPr/>
      <dgm:t>
        <a:bodyPr/>
        <a:lstStyle/>
        <a:p>
          <a:pPr algn="l"/>
          <a:r>
            <a:rPr lang="en-US" sz="2800" b="1" dirty="0">
              <a:latin typeface="Gill Sans MT" panose="020B0502020104020203" pitchFamily="34" charset="0"/>
            </a:rPr>
            <a:t>Agents</a:t>
          </a:r>
        </a:p>
      </dgm:t>
    </dgm:pt>
    <dgm:pt modelId="{4A343A49-1904-4794-B28D-BB7BC86DBED8}" type="parTrans" cxnId="{A89248D2-9B0C-4472-A384-D7D93CAE5730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6D316777-70D7-41B6-892B-0B1C76FA97CB}" type="sibTrans" cxnId="{A89248D2-9B0C-4472-A384-D7D93CAE5730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0C2FA30F-025B-46FB-906B-D53E4407638B}">
      <dgm:prSet phldrT="[Text]" custT="1"/>
      <dgm:spPr/>
      <dgm:t>
        <a:bodyPr/>
        <a:lstStyle/>
        <a:p>
          <a:r>
            <a:rPr lang="en-US" sz="2800" b="1" dirty="0">
              <a:latin typeface="Gill Sans MT" panose="020B0502020104020203" pitchFamily="34" charset="0"/>
            </a:rPr>
            <a:t>Merchants</a:t>
          </a:r>
        </a:p>
      </dgm:t>
    </dgm:pt>
    <dgm:pt modelId="{45920FCD-AAD7-49F1-A167-ED755DF1C2FB}" type="parTrans" cxnId="{B9F345D6-8D05-41C8-A5F6-208C87BCC8F5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DE5D7BC1-1DC7-4E26-B308-9D470D9B0B21}" type="sibTrans" cxnId="{B9F345D6-8D05-41C8-A5F6-208C87BCC8F5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09C90D88-61EA-4277-AAA0-40298D31573D}">
      <dgm:prSet phldrT="[Text]" custT="1"/>
      <dgm:spPr/>
      <dgm:t>
        <a:bodyPr/>
        <a:lstStyle/>
        <a:p>
          <a:r>
            <a:rPr lang="en-US" sz="2800" b="1" dirty="0">
              <a:latin typeface="Gill Sans MT" panose="020B0502020104020203" pitchFamily="34" charset="0"/>
            </a:rPr>
            <a:t>BFIS</a:t>
          </a:r>
        </a:p>
      </dgm:t>
    </dgm:pt>
    <dgm:pt modelId="{652A3F4D-F710-441C-B191-F141584B014B}" type="parTrans" cxnId="{9BD88B27-C815-46C5-AD88-356C5E5BFB93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5D379994-D30A-4AC3-BB6F-25ABB08E89ED}" type="sibTrans" cxnId="{9BD88B27-C815-46C5-AD88-356C5E5BFB93}">
      <dgm:prSet/>
      <dgm:spPr/>
      <dgm:t>
        <a:bodyPr/>
        <a:lstStyle/>
        <a:p>
          <a:endParaRPr lang="en-US" b="1">
            <a:latin typeface="Gill Sans MT" panose="020B0502020104020203" pitchFamily="34" charset="0"/>
          </a:endParaRPr>
        </a:p>
      </dgm:t>
    </dgm:pt>
    <dgm:pt modelId="{EE4895F1-3FC3-498A-8ABF-31C0DDD6CD0D}" type="pres">
      <dgm:prSet presAssocID="{4B0895B7-BFC1-427A-A6AD-69AC1B4E8077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E31B1F7-C5F6-4F11-8E12-5E19DC384B7A}" type="pres">
      <dgm:prSet presAssocID="{253CD2C2-D647-4868-9E17-6E6517CD7CC2}" presName="centerShape" presStyleLbl="node0" presStyleIdx="0" presStyleCnt="1" custScaleX="130895" custScaleY="99167"/>
      <dgm:spPr/>
    </dgm:pt>
    <dgm:pt modelId="{A25E1FDC-9990-4D03-B862-D72996785407}" type="pres">
      <dgm:prSet presAssocID="{F41FFB7B-2194-47AE-A2A7-42BF2D608A38}" presName="parTrans" presStyleLbl="sibTrans2D1" presStyleIdx="0" presStyleCnt="4" custScaleX="155804" custScaleY="99383" custLinFactNeighborY="-14840"/>
      <dgm:spPr/>
    </dgm:pt>
    <dgm:pt modelId="{5224A041-9FD5-4CA7-A746-425D70CD5785}" type="pres">
      <dgm:prSet presAssocID="{F41FFB7B-2194-47AE-A2A7-42BF2D608A38}" presName="connectorText" presStyleLbl="sibTrans2D1" presStyleIdx="0" presStyleCnt="4"/>
      <dgm:spPr/>
    </dgm:pt>
    <dgm:pt modelId="{7C3B2797-C031-4EBF-A327-E659D0B89A81}" type="pres">
      <dgm:prSet presAssocID="{629D1FFF-9408-4A53-943A-836CF570F0D5}" presName="node" presStyleLbl="node1" presStyleIdx="0" presStyleCnt="4" custScaleX="201848" custScaleY="89129">
        <dgm:presLayoutVars>
          <dgm:bulletEnabled val="1"/>
        </dgm:presLayoutVars>
      </dgm:prSet>
      <dgm:spPr/>
    </dgm:pt>
    <dgm:pt modelId="{EBF4F724-9065-4DF2-9940-E0F8B77A2200}" type="pres">
      <dgm:prSet presAssocID="{4A343A49-1904-4794-B28D-BB7BC86DBED8}" presName="parTrans" presStyleLbl="sibTrans2D1" presStyleIdx="1" presStyleCnt="4" custScaleX="165877" custScaleY="77539" custLinFactNeighborX="8239" custLinFactNeighborY="5747"/>
      <dgm:spPr/>
    </dgm:pt>
    <dgm:pt modelId="{5F9B8510-5849-4992-9197-04A99881F303}" type="pres">
      <dgm:prSet presAssocID="{4A343A49-1904-4794-B28D-BB7BC86DBED8}" presName="connectorText" presStyleLbl="sibTrans2D1" presStyleIdx="1" presStyleCnt="4"/>
      <dgm:spPr/>
    </dgm:pt>
    <dgm:pt modelId="{D328896E-F377-4C5D-BBAB-A49F12DB55AC}" type="pres">
      <dgm:prSet presAssocID="{FE5B2364-B019-4AA4-B974-678309417566}" presName="node" presStyleLbl="node1" presStyleIdx="1" presStyleCnt="4" custScaleX="133766" custScaleY="100079" custRadScaleRad="142777" custRadScaleInc="789">
        <dgm:presLayoutVars>
          <dgm:bulletEnabled val="1"/>
        </dgm:presLayoutVars>
      </dgm:prSet>
      <dgm:spPr/>
    </dgm:pt>
    <dgm:pt modelId="{BECEF601-6C38-4542-9F07-8D218666A943}" type="pres">
      <dgm:prSet presAssocID="{45920FCD-AAD7-49F1-A167-ED755DF1C2FB}" presName="parTrans" presStyleLbl="sibTrans2D1" presStyleIdx="2" presStyleCnt="4" custScaleX="168100" custScaleY="80836" custLinFactNeighborY="11252"/>
      <dgm:spPr/>
    </dgm:pt>
    <dgm:pt modelId="{90374BB1-2C5D-4F83-BCF6-045825709F9F}" type="pres">
      <dgm:prSet presAssocID="{45920FCD-AAD7-49F1-A167-ED755DF1C2FB}" presName="connectorText" presStyleLbl="sibTrans2D1" presStyleIdx="2" presStyleCnt="4"/>
      <dgm:spPr/>
    </dgm:pt>
    <dgm:pt modelId="{304E1F64-67A2-493D-B40D-FA3167917917}" type="pres">
      <dgm:prSet presAssocID="{0C2FA30F-025B-46FB-906B-D53E4407638B}" presName="node" presStyleLbl="node1" presStyleIdx="2" presStyleCnt="4" custScaleX="205756" custScaleY="103922">
        <dgm:presLayoutVars>
          <dgm:bulletEnabled val="1"/>
        </dgm:presLayoutVars>
      </dgm:prSet>
      <dgm:spPr/>
    </dgm:pt>
    <dgm:pt modelId="{5004EB5D-FF2B-4A99-A0F2-1254C655F726}" type="pres">
      <dgm:prSet presAssocID="{652A3F4D-F710-441C-B191-F141584B014B}" presName="parTrans" presStyleLbl="sibTrans2D1" presStyleIdx="3" presStyleCnt="4" custScaleX="155762" custLinFactNeighborX="-8275"/>
      <dgm:spPr/>
    </dgm:pt>
    <dgm:pt modelId="{8143588C-7602-4F16-89DE-39827314ECF0}" type="pres">
      <dgm:prSet presAssocID="{652A3F4D-F710-441C-B191-F141584B014B}" presName="connectorText" presStyleLbl="sibTrans2D1" presStyleIdx="3" presStyleCnt="4"/>
      <dgm:spPr/>
    </dgm:pt>
    <dgm:pt modelId="{4DFABD72-71EB-413C-9770-D92A5E9CFEFA}" type="pres">
      <dgm:prSet presAssocID="{09C90D88-61EA-4277-AAA0-40298D31573D}" presName="node" presStyleLbl="node1" presStyleIdx="3" presStyleCnt="4" custScaleX="146139" custRadScaleRad="150679" custRadScaleInc="-726">
        <dgm:presLayoutVars>
          <dgm:bulletEnabled val="1"/>
        </dgm:presLayoutVars>
      </dgm:prSet>
      <dgm:spPr/>
    </dgm:pt>
  </dgm:ptLst>
  <dgm:cxnLst>
    <dgm:cxn modelId="{3AF6DF0B-B30E-4A2F-A232-B2CF58C03934}" type="presOf" srcId="{652A3F4D-F710-441C-B191-F141584B014B}" destId="{5004EB5D-FF2B-4A99-A0F2-1254C655F726}" srcOrd="0" destOrd="0" presId="urn:microsoft.com/office/officeart/2005/8/layout/radial5"/>
    <dgm:cxn modelId="{5E56D40C-45AA-4DF1-8E8D-958EC79B1F9A}" type="presOf" srcId="{09C90D88-61EA-4277-AAA0-40298D31573D}" destId="{4DFABD72-71EB-413C-9770-D92A5E9CFEFA}" srcOrd="0" destOrd="0" presId="urn:microsoft.com/office/officeart/2005/8/layout/radial5"/>
    <dgm:cxn modelId="{3595610F-525C-4AAE-AAF5-C9F860536B68}" type="presOf" srcId="{0C2FA30F-025B-46FB-906B-D53E4407638B}" destId="{304E1F64-67A2-493D-B40D-FA3167917917}" srcOrd="0" destOrd="0" presId="urn:microsoft.com/office/officeart/2005/8/layout/radial5"/>
    <dgm:cxn modelId="{9BD88B27-C815-46C5-AD88-356C5E5BFB93}" srcId="{253CD2C2-D647-4868-9E17-6E6517CD7CC2}" destId="{09C90D88-61EA-4277-AAA0-40298D31573D}" srcOrd="3" destOrd="0" parTransId="{652A3F4D-F710-441C-B191-F141584B014B}" sibTransId="{5D379994-D30A-4AC3-BB6F-25ABB08E89ED}"/>
    <dgm:cxn modelId="{DA264533-7490-4B6E-87B4-B55D9D1B7CD7}" srcId="{4B0895B7-BFC1-427A-A6AD-69AC1B4E8077}" destId="{253CD2C2-D647-4868-9E17-6E6517CD7CC2}" srcOrd="0" destOrd="0" parTransId="{4EAD9A73-474B-42C9-AC27-928CF68D4D11}" sibTransId="{680A62BB-08EE-40C3-A169-29F73F9A1A49}"/>
    <dgm:cxn modelId="{815CEB5B-9DE1-4CF5-BD13-24210A81128F}" type="presOf" srcId="{F41FFB7B-2194-47AE-A2A7-42BF2D608A38}" destId="{A25E1FDC-9990-4D03-B862-D72996785407}" srcOrd="0" destOrd="0" presId="urn:microsoft.com/office/officeart/2005/8/layout/radial5"/>
    <dgm:cxn modelId="{65A48647-3FD1-49CE-840C-E1CF48FEE888}" type="presOf" srcId="{4A343A49-1904-4794-B28D-BB7BC86DBED8}" destId="{5F9B8510-5849-4992-9197-04A99881F303}" srcOrd="1" destOrd="0" presId="urn:microsoft.com/office/officeart/2005/8/layout/radial5"/>
    <dgm:cxn modelId="{AD151754-4FCF-4DCE-A869-4D784091D745}" type="presOf" srcId="{F41FFB7B-2194-47AE-A2A7-42BF2D608A38}" destId="{5224A041-9FD5-4CA7-A746-425D70CD5785}" srcOrd="1" destOrd="0" presId="urn:microsoft.com/office/officeart/2005/8/layout/radial5"/>
    <dgm:cxn modelId="{6F6D6795-A708-41C6-B945-79B7FB1BBB06}" type="presOf" srcId="{45920FCD-AAD7-49F1-A167-ED755DF1C2FB}" destId="{90374BB1-2C5D-4F83-BCF6-045825709F9F}" srcOrd="1" destOrd="0" presId="urn:microsoft.com/office/officeart/2005/8/layout/radial5"/>
    <dgm:cxn modelId="{5369FB97-6A44-4E45-84BC-2D48A3140D64}" type="presOf" srcId="{FE5B2364-B019-4AA4-B974-678309417566}" destId="{D328896E-F377-4C5D-BBAB-A49F12DB55AC}" srcOrd="0" destOrd="0" presId="urn:microsoft.com/office/officeart/2005/8/layout/radial5"/>
    <dgm:cxn modelId="{363515A2-8D15-49ED-920B-E2CE5BAE2022}" srcId="{253CD2C2-D647-4868-9E17-6E6517CD7CC2}" destId="{629D1FFF-9408-4A53-943A-836CF570F0D5}" srcOrd="0" destOrd="0" parTransId="{F41FFB7B-2194-47AE-A2A7-42BF2D608A38}" sibTransId="{7EE5D060-6836-400E-966C-A3221317CD3C}"/>
    <dgm:cxn modelId="{03113FAA-1CFF-4447-B091-2CCD1811B176}" type="presOf" srcId="{629D1FFF-9408-4A53-943A-836CF570F0D5}" destId="{7C3B2797-C031-4EBF-A327-E659D0B89A81}" srcOrd="0" destOrd="0" presId="urn:microsoft.com/office/officeart/2005/8/layout/radial5"/>
    <dgm:cxn modelId="{CDCC55B4-88C0-42AD-99A9-6785289906BA}" type="presOf" srcId="{4B0895B7-BFC1-427A-A6AD-69AC1B4E8077}" destId="{EE4895F1-3FC3-498A-8ABF-31C0DDD6CD0D}" srcOrd="0" destOrd="0" presId="urn:microsoft.com/office/officeart/2005/8/layout/radial5"/>
    <dgm:cxn modelId="{77557AB4-F586-4A88-8BCA-7B74BFD74D1E}" type="presOf" srcId="{253CD2C2-D647-4868-9E17-6E6517CD7CC2}" destId="{2E31B1F7-C5F6-4F11-8E12-5E19DC384B7A}" srcOrd="0" destOrd="0" presId="urn:microsoft.com/office/officeart/2005/8/layout/radial5"/>
    <dgm:cxn modelId="{E15340BA-F3EA-49C7-A6EF-4A8976ECD7A7}" type="presOf" srcId="{45920FCD-AAD7-49F1-A167-ED755DF1C2FB}" destId="{BECEF601-6C38-4542-9F07-8D218666A943}" srcOrd="0" destOrd="0" presId="urn:microsoft.com/office/officeart/2005/8/layout/radial5"/>
    <dgm:cxn modelId="{096123C2-8815-4C74-89CB-15F22CC5047B}" type="presOf" srcId="{4A343A49-1904-4794-B28D-BB7BC86DBED8}" destId="{EBF4F724-9065-4DF2-9940-E0F8B77A2200}" srcOrd="0" destOrd="0" presId="urn:microsoft.com/office/officeart/2005/8/layout/radial5"/>
    <dgm:cxn modelId="{A89248D2-9B0C-4472-A384-D7D93CAE5730}" srcId="{253CD2C2-D647-4868-9E17-6E6517CD7CC2}" destId="{FE5B2364-B019-4AA4-B974-678309417566}" srcOrd="1" destOrd="0" parTransId="{4A343A49-1904-4794-B28D-BB7BC86DBED8}" sibTransId="{6D316777-70D7-41B6-892B-0B1C76FA97CB}"/>
    <dgm:cxn modelId="{B9F345D6-8D05-41C8-A5F6-208C87BCC8F5}" srcId="{253CD2C2-D647-4868-9E17-6E6517CD7CC2}" destId="{0C2FA30F-025B-46FB-906B-D53E4407638B}" srcOrd="2" destOrd="0" parTransId="{45920FCD-AAD7-49F1-A167-ED755DF1C2FB}" sibTransId="{DE5D7BC1-1DC7-4E26-B308-9D470D9B0B21}"/>
    <dgm:cxn modelId="{1319AAD7-69FE-4FDC-87EF-21E0C21BC4FD}" type="presOf" srcId="{652A3F4D-F710-441C-B191-F141584B014B}" destId="{8143588C-7602-4F16-89DE-39827314ECF0}" srcOrd="1" destOrd="0" presId="urn:microsoft.com/office/officeart/2005/8/layout/radial5"/>
    <dgm:cxn modelId="{A42E43A6-2F7E-4F9F-9899-0E4EC58F7F8F}" type="presParOf" srcId="{EE4895F1-3FC3-498A-8ABF-31C0DDD6CD0D}" destId="{2E31B1F7-C5F6-4F11-8E12-5E19DC384B7A}" srcOrd="0" destOrd="0" presId="urn:microsoft.com/office/officeart/2005/8/layout/radial5"/>
    <dgm:cxn modelId="{A0B29414-DD51-460D-BB12-D6A944339945}" type="presParOf" srcId="{EE4895F1-3FC3-498A-8ABF-31C0DDD6CD0D}" destId="{A25E1FDC-9990-4D03-B862-D72996785407}" srcOrd="1" destOrd="0" presId="urn:microsoft.com/office/officeart/2005/8/layout/radial5"/>
    <dgm:cxn modelId="{E323052A-2CA3-43E0-8DC0-FBE60497134B}" type="presParOf" srcId="{A25E1FDC-9990-4D03-B862-D72996785407}" destId="{5224A041-9FD5-4CA7-A746-425D70CD5785}" srcOrd="0" destOrd="0" presId="urn:microsoft.com/office/officeart/2005/8/layout/radial5"/>
    <dgm:cxn modelId="{F3D5DCE9-EFAA-4DA6-B760-63AAF2B7BDC2}" type="presParOf" srcId="{EE4895F1-3FC3-498A-8ABF-31C0DDD6CD0D}" destId="{7C3B2797-C031-4EBF-A327-E659D0B89A81}" srcOrd="2" destOrd="0" presId="urn:microsoft.com/office/officeart/2005/8/layout/radial5"/>
    <dgm:cxn modelId="{EBA60E07-311C-413A-8ACD-EC73E8EDAF6A}" type="presParOf" srcId="{EE4895F1-3FC3-498A-8ABF-31C0DDD6CD0D}" destId="{EBF4F724-9065-4DF2-9940-E0F8B77A2200}" srcOrd="3" destOrd="0" presId="urn:microsoft.com/office/officeart/2005/8/layout/radial5"/>
    <dgm:cxn modelId="{8E5EFA71-7D0C-4A6E-956B-B6B9941BD7FC}" type="presParOf" srcId="{EBF4F724-9065-4DF2-9940-E0F8B77A2200}" destId="{5F9B8510-5849-4992-9197-04A99881F303}" srcOrd="0" destOrd="0" presId="urn:microsoft.com/office/officeart/2005/8/layout/radial5"/>
    <dgm:cxn modelId="{C8CCBD2A-77D5-43B0-A675-A15477496678}" type="presParOf" srcId="{EE4895F1-3FC3-498A-8ABF-31C0DDD6CD0D}" destId="{D328896E-F377-4C5D-BBAB-A49F12DB55AC}" srcOrd="4" destOrd="0" presId="urn:microsoft.com/office/officeart/2005/8/layout/radial5"/>
    <dgm:cxn modelId="{A83BD30C-467E-44E5-99CB-885F74BF2E4C}" type="presParOf" srcId="{EE4895F1-3FC3-498A-8ABF-31C0DDD6CD0D}" destId="{BECEF601-6C38-4542-9F07-8D218666A943}" srcOrd="5" destOrd="0" presId="urn:microsoft.com/office/officeart/2005/8/layout/radial5"/>
    <dgm:cxn modelId="{3E29B7A2-AEF4-4E4C-9CE9-B519F5E73F2B}" type="presParOf" srcId="{BECEF601-6C38-4542-9F07-8D218666A943}" destId="{90374BB1-2C5D-4F83-BCF6-045825709F9F}" srcOrd="0" destOrd="0" presId="urn:microsoft.com/office/officeart/2005/8/layout/radial5"/>
    <dgm:cxn modelId="{A894F308-6A39-49F3-86DA-2D3C9AB372E0}" type="presParOf" srcId="{EE4895F1-3FC3-498A-8ABF-31C0DDD6CD0D}" destId="{304E1F64-67A2-493D-B40D-FA3167917917}" srcOrd="6" destOrd="0" presId="urn:microsoft.com/office/officeart/2005/8/layout/radial5"/>
    <dgm:cxn modelId="{79A7864E-3F8B-4105-8A9D-85F94DE43D84}" type="presParOf" srcId="{EE4895F1-3FC3-498A-8ABF-31C0DDD6CD0D}" destId="{5004EB5D-FF2B-4A99-A0F2-1254C655F726}" srcOrd="7" destOrd="0" presId="urn:microsoft.com/office/officeart/2005/8/layout/radial5"/>
    <dgm:cxn modelId="{D9770298-5D43-47EF-95B2-DA59A648343F}" type="presParOf" srcId="{5004EB5D-FF2B-4A99-A0F2-1254C655F726}" destId="{8143588C-7602-4F16-89DE-39827314ECF0}" srcOrd="0" destOrd="0" presId="urn:microsoft.com/office/officeart/2005/8/layout/radial5"/>
    <dgm:cxn modelId="{9ECAF94E-804F-494D-9310-AFEB2087F18B}" type="presParOf" srcId="{EE4895F1-3FC3-498A-8ABF-31C0DDD6CD0D}" destId="{4DFABD72-71EB-413C-9770-D92A5E9CFEFA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31B1F7-C5F6-4F11-8E12-5E19DC384B7A}">
      <dsp:nvSpPr>
        <dsp:cNvPr id="0" name=""/>
        <dsp:cNvSpPr/>
      </dsp:nvSpPr>
      <dsp:spPr>
        <a:xfrm>
          <a:off x="3212042" y="1928676"/>
          <a:ext cx="1842886" cy="139618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b="1" kern="1200" dirty="0">
              <a:latin typeface="Gill Sans MT" panose="020B0502020104020203" pitchFamily="34" charset="0"/>
            </a:rPr>
            <a:t>eSewa</a:t>
          </a:r>
        </a:p>
      </dsp:txBody>
      <dsp:txXfrm>
        <a:off x="3481926" y="2133142"/>
        <a:ext cx="1303118" cy="987252"/>
      </dsp:txXfrm>
    </dsp:sp>
    <dsp:sp modelId="{A25E1FDC-9990-4D03-B862-D72996785407}">
      <dsp:nvSpPr>
        <dsp:cNvPr id="0" name=""/>
        <dsp:cNvSpPr/>
      </dsp:nvSpPr>
      <dsp:spPr>
        <a:xfrm rot="16200000">
          <a:off x="3866736" y="1306426"/>
          <a:ext cx="533498" cy="475736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kern="1200">
            <a:latin typeface="Gill Sans MT" panose="020B0502020104020203" pitchFamily="34" charset="0"/>
          </a:endParaRPr>
        </a:p>
      </dsp:txBody>
      <dsp:txXfrm>
        <a:off x="3938097" y="1472934"/>
        <a:ext cx="390777" cy="285442"/>
      </dsp:txXfrm>
    </dsp:sp>
    <dsp:sp modelId="{7C3B2797-C031-4EBF-A327-E659D0B89A81}">
      <dsp:nvSpPr>
        <dsp:cNvPr id="0" name=""/>
        <dsp:cNvSpPr/>
      </dsp:nvSpPr>
      <dsp:spPr>
        <a:xfrm>
          <a:off x="2712564" y="27748"/>
          <a:ext cx="2841842" cy="1254858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Gill Sans MT" panose="020B0502020104020203" pitchFamily="34" charset="0"/>
            </a:rPr>
            <a:t>Users</a:t>
          </a:r>
        </a:p>
      </dsp:txBody>
      <dsp:txXfrm>
        <a:off x="3128742" y="211518"/>
        <a:ext cx="2009486" cy="887318"/>
      </dsp:txXfrm>
    </dsp:sp>
    <dsp:sp modelId="{EBF4F724-9065-4DF2-9940-E0F8B77A2200}">
      <dsp:nvSpPr>
        <dsp:cNvPr id="0" name=""/>
        <dsp:cNvSpPr/>
      </dsp:nvSpPr>
      <dsp:spPr>
        <a:xfrm rot="21303">
          <a:off x="5139697" y="2477263"/>
          <a:ext cx="836867" cy="37117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b="1" kern="1200">
            <a:latin typeface="Gill Sans MT" panose="020B0502020104020203" pitchFamily="34" charset="0"/>
          </a:endParaRPr>
        </a:p>
      </dsp:txBody>
      <dsp:txXfrm>
        <a:off x="5139698" y="2551152"/>
        <a:ext cx="725516" cy="222703"/>
      </dsp:txXfrm>
    </dsp:sp>
    <dsp:sp modelId="{D328896E-F377-4C5D-BBAB-A49F12DB55AC}">
      <dsp:nvSpPr>
        <dsp:cNvPr id="0" name=""/>
        <dsp:cNvSpPr/>
      </dsp:nvSpPr>
      <dsp:spPr>
        <a:xfrm>
          <a:off x="6006755" y="1939699"/>
          <a:ext cx="1883308" cy="140902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Gill Sans MT" panose="020B0502020104020203" pitchFamily="34" charset="0"/>
            </a:rPr>
            <a:t>Agents</a:t>
          </a:r>
        </a:p>
      </dsp:txBody>
      <dsp:txXfrm>
        <a:off x="6282559" y="2146046"/>
        <a:ext cx="1331700" cy="996330"/>
      </dsp:txXfrm>
    </dsp:sp>
    <dsp:sp modelId="{BECEF601-6C38-4542-9F07-8D218666A943}">
      <dsp:nvSpPr>
        <dsp:cNvPr id="0" name=""/>
        <dsp:cNvSpPr/>
      </dsp:nvSpPr>
      <dsp:spPr>
        <a:xfrm rot="5400000">
          <a:off x="3892073" y="3448083"/>
          <a:ext cx="482824" cy="38695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b="1" kern="1200">
            <a:latin typeface="Gill Sans MT" panose="020B0502020104020203" pitchFamily="34" charset="0"/>
          </a:endParaRPr>
        </a:p>
      </dsp:txBody>
      <dsp:txXfrm>
        <a:off x="3950116" y="3467431"/>
        <a:ext cx="366738" cy="232172"/>
      </dsp:txXfrm>
    </dsp:sp>
    <dsp:sp modelId="{304E1F64-67A2-493D-B40D-FA3167917917}">
      <dsp:nvSpPr>
        <dsp:cNvPr id="0" name=""/>
        <dsp:cNvSpPr/>
      </dsp:nvSpPr>
      <dsp:spPr>
        <a:xfrm>
          <a:off x="2685053" y="3866793"/>
          <a:ext cx="2896864" cy="1463130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Gill Sans MT" panose="020B0502020104020203" pitchFamily="34" charset="0"/>
            </a:rPr>
            <a:t>Merchants</a:t>
          </a:r>
        </a:p>
      </dsp:txBody>
      <dsp:txXfrm>
        <a:off x="3109289" y="4081063"/>
        <a:ext cx="2048392" cy="1034590"/>
      </dsp:txXfrm>
    </dsp:sp>
    <dsp:sp modelId="{5004EB5D-FF2B-4A99-A0F2-1254C655F726}">
      <dsp:nvSpPr>
        <dsp:cNvPr id="0" name=""/>
        <dsp:cNvSpPr/>
      </dsp:nvSpPr>
      <dsp:spPr>
        <a:xfrm rot="10780398">
          <a:off x="2251047" y="2395499"/>
          <a:ext cx="842548" cy="478690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100" b="1" kern="1200">
            <a:latin typeface="Gill Sans MT" panose="020B0502020104020203" pitchFamily="34" charset="0"/>
          </a:endParaRPr>
        </a:p>
      </dsp:txBody>
      <dsp:txXfrm rot="10800000">
        <a:off x="2394653" y="2490828"/>
        <a:ext cx="698941" cy="287214"/>
      </dsp:txXfrm>
    </dsp:sp>
    <dsp:sp modelId="{4DFABD72-71EB-413C-9770-D92A5E9CFEFA}">
      <dsp:nvSpPr>
        <dsp:cNvPr id="0" name=""/>
        <dsp:cNvSpPr/>
      </dsp:nvSpPr>
      <dsp:spPr>
        <a:xfrm>
          <a:off x="134006" y="1939751"/>
          <a:ext cx="2057509" cy="1407912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latin typeface="Gill Sans MT" panose="020B0502020104020203" pitchFamily="34" charset="0"/>
            </a:rPr>
            <a:t>BFIS</a:t>
          </a:r>
        </a:p>
      </dsp:txBody>
      <dsp:txXfrm>
        <a:off x="435321" y="2145935"/>
        <a:ext cx="1454879" cy="9955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171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353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4165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378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9502095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5477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95488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4116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9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467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420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392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4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29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49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55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80CC7-5C76-4FEB-9CEF-D2596005D70C}" type="datetimeFigureOut">
              <a:rPr lang="en-US" smtClean="0"/>
              <a:t>11/23/2018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41241813-4E3A-4C46-A5FD-7A5BA80996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733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A692209D-B607-46C3-8560-07AF72291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4874638-CF15-4908-BC4B-4908744D0B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F913DA-15A2-4636-B70F-27AAC4B89062}"/>
              </a:ext>
            </a:extLst>
          </p:cNvPr>
          <p:cNvSpPr txBox="1"/>
          <p:nvPr/>
        </p:nvSpPr>
        <p:spPr>
          <a:xfrm>
            <a:off x="287032" y="544486"/>
            <a:ext cx="3778870" cy="3943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Nepal’s First </a:t>
            </a:r>
            <a:r>
              <a:rPr lang="en-US" sz="4000" b="1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Online Payment Gateway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5F1B8348-CD6E-4561-A704-C232D9A2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E862F694-39F1-430C-BD52-E7097A488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37" y="967417"/>
            <a:ext cx="4905815" cy="4930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BA2697E-33F6-4716-9E34-E471B89D4905}"/>
              </a:ext>
            </a:extLst>
          </p:cNvPr>
          <p:cNvSpPr txBox="1"/>
          <p:nvPr/>
        </p:nvSpPr>
        <p:spPr>
          <a:xfrm>
            <a:off x="419830" y="5150921"/>
            <a:ext cx="41499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- Group One</a:t>
            </a:r>
          </a:p>
          <a:p>
            <a:pPr algn="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Nov 23, 2018</a:t>
            </a:r>
          </a:p>
          <a:p>
            <a:pPr marL="742950" lvl="1" indent="-285750" algn="r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262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46305" y="263144"/>
            <a:ext cx="5423707" cy="903748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Benefits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30958" y="1202405"/>
            <a:ext cx="10156747" cy="5427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Merchant payment </a:t>
            </a:r>
            <a:b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It allows different online payments such as NEA bill payment, worldlink, tour package, airways ticketing.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Online help</a:t>
            </a:r>
            <a:b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			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Payments can be done from eSewa app and it’s more convenient to get details about different prices such as bus fares, internet bills and more.</a:t>
            </a:r>
            <a:endParaRPr lang="en-US" sz="2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Removes workload</a:t>
            </a:r>
            <a:b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	This enables hassle-free, secure and immediate payments from customers.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Straight up payment system</a:t>
            </a:r>
            <a:b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	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	We can pay school fees, electricity bills, phone recharge, money transfer within banks.</a:t>
            </a:r>
          </a:p>
        </p:txBody>
      </p:sp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4FF98358-C45E-439E-BF33-25BFD82B4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4" y="723298"/>
            <a:ext cx="1377698" cy="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0494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42061" y="405187"/>
            <a:ext cx="6063520" cy="837687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 eSewa deals with issues?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95447" y="1430036"/>
            <a:ext cx="10156747" cy="5427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628650" indent="-514350"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Operational Team</a:t>
            </a:r>
          </a:p>
          <a:p>
            <a:pPr marL="628650" indent="-514350">
              <a:buFont typeface="+mj-lt"/>
              <a:buAutoNum type="alphaLcPeriod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Main issues(banking)</a:t>
            </a:r>
            <a:endParaRPr lang="en-US" sz="36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1028700" lvl="1" indent="-514350">
              <a:buFont typeface="+mj-lt"/>
              <a:buAutoNum type="alphaLcPeriod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Reconciliation daily (checking daily weather money is loaded or not )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Customer follow up</a:t>
            </a:r>
          </a:p>
          <a:p>
            <a:pPr marL="1257300" lvl="2" indent="-342900">
              <a:buFont typeface="Arial" pitchFamily="34" charset="0"/>
              <a:buChar char="•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24 hours toll free</a:t>
            </a:r>
          </a:p>
          <a:p>
            <a:pPr marL="1028700" lvl="1" indent="-514350">
              <a:buFont typeface="+mj-lt"/>
              <a:buAutoNum type="alphaLcPeriod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About 50 staff working daily for to give service and solve the problem.</a:t>
            </a:r>
            <a:endParaRPr lang="en-US" sz="48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A57BCF92-27A7-4985-80A8-9BE8DAE86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4" y="723298"/>
            <a:ext cx="1377698" cy="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320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46305" y="263144"/>
            <a:ext cx="5423707" cy="903748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Future plans</a:t>
            </a:r>
            <a:endParaRPr lang="en-US" sz="40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95448" y="1201023"/>
            <a:ext cx="10156747" cy="5427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tx1"/>
                </a:solidFill>
                <a:latin typeface="Gill Sans MT" panose="020B0502020104020203" pitchFamily="34" charset="0"/>
              </a:rPr>
              <a:t>Digital 2020</a:t>
            </a:r>
            <a:br>
              <a:rPr lang="en-US" sz="280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>
                <a:solidFill>
                  <a:schemeClr val="tx1"/>
                </a:solidFill>
                <a:latin typeface="Gill Sans MT" panose="020B0502020104020203" pitchFamily="34" charset="0"/>
              </a:rPr>
              <a:t>		</a:t>
            </a:r>
            <a:r>
              <a:rPr lang="en-US" sz="2400">
                <a:solidFill>
                  <a:schemeClr val="tx1"/>
                </a:solidFill>
                <a:latin typeface="Gill Sans MT" panose="020B0502020104020203" pitchFamily="34" charset="0"/>
              </a:rPr>
              <a:t>To digitize Nepal by 20% within 2020 A.D.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tx1"/>
                </a:solidFill>
                <a:latin typeface="Gill Sans MT" panose="020B0502020104020203" pitchFamily="34" charset="0"/>
              </a:rPr>
              <a:t>Scan and pay with the help of QR code </a:t>
            </a:r>
            <a:br>
              <a:rPr lang="en-US" sz="280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>
                <a:solidFill>
                  <a:schemeClr val="tx1"/>
                </a:solidFill>
                <a:latin typeface="Gill Sans MT" panose="020B0502020104020203" pitchFamily="34" charset="0"/>
              </a:rPr>
              <a:t>		</a:t>
            </a:r>
            <a:r>
              <a:rPr lang="en-US" sz="2400">
                <a:solidFill>
                  <a:schemeClr val="tx1"/>
                </a:solidFill>
                <a:latin typeface="Gill Sans MT" panose="020B0502020104020203" pitchFamily="34" charset="0"/>
              </a:rPr>
              <a:t>Users can scan and pay or recharge by scanning the QR code and send it to merchant’s eSewa account.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>
                <a:solidFill>
                  <a:schemeClr val="tx1"/>
                </a:solidFill>
                <a:latin typeface="Gill Sans MT" panose="020B0502020104020203" pitchFamily="34" charset="0"/>
              </a:rPr>
              <a:t>Adding new merchants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2200">
                <a:solidFill>
                  <a:schemeClr val="tx1"/>
                </a:solidFill>
                <a:latin typeface="Gill Sans MT" panose="020B0502020104020203" pitchFamily="34" charset="0"/>
              </a:rPr>
              <a:t>	</a:t>
            </a:r>
            <a:r>
              <a:rPr lang="en-US" sz="2400">
                <a:solidFill>
                  <a:schemeClr val="tx1"/>
                </a:solidFill>
                <a:latin typeface="Gill Sans MT" panose="020B0502020104020203" pitchFamily="34" charset="0"/>
              </a:rPr>
              <a:t>Esewa plans to add new merchants linked to different sectors like schools, hospitals and restaurants.</a:t>
            </a:r>
          </a:p>
          <a:p>
            <a:pPr marL="0" indent="0">
              <a:lnSpc>
                <a:spcPct val="150000"/>
              </a:lnSpc>
              <a:buNone/>
            </a:pPr>
            <a:endParaRPr lang="en-US" sz="28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2B4E4BE3-CC34-4040-8E82-5C7DD76AD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4" y="723298"/>
            <a:ext cx="1377698" cy="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127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8E0C7-3406-4907-BF69-939682DA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C6DFC-40F8-4701-A261-7BD3F5B9B7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84C17281-7A45-44BB-A639-61AE02B8C4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911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>
            <a:extLst>
              <a:ext uri="{FF2B5EF4-FFF2-40B4-BE49-F238E27FC236}">
                <a16:creationId xmlns:a16="http://schemas.microsoft.com/office/drawing/2014/main" id="{259C671B-1B22-4141-A9C0-2E7941FDA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7B2F5A4B-FA0F-4625-82F7-1D3F11281B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7" name="Freeform 12">
              <a:extLst>
                <a:ext uri="{FF2B5EF4-FFF2-40B4-BE49-F238E27FC236}">
                  <a16:creationId xmlns:a16="http://schemas.microsoft.com/office/drawing/2014/main" id="{9ACB0BAE-722F-4C91-8C2A-44EF768E83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8" name="Freeform 13">
              <a:extLst>
                <a:ext uri="{FF2B5EF4-FFF2-40B4-BE49-F238E27FC236}">
                  <a16:creationId xmlns:a16="http://schemas.microsoft.com/office/drawing/2014/main" id="{C3AC4D9F-59AC-421A-9FF3-C936CEC439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79" name="Freeform 14">
              <a:extLst>
                <a:ext uri="{FF2B5EF4-FFF2-40B4-BE49-F238E27FC236}">
                  <a16:creationId xmlns:a16="http://schemas.microsoft.com/office/drawing/2014/main" id="{797BCE03-677D-4D65-A4D1-1FD721DD5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0" name="Freeform 15">
              <a:extLst>
                <a:ext uri="{FF2B5EF4-FFF2-40B4-BE49-F238E27FC236}">
                  <a16:creationId xmlns:a16="http://schemas.microsoft.com/office/drawing/2014/main" id="{D007E5D0-0B4E-4094-988C-9917146C2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1" name="Freeform 16">
              <a:extLst>
                <a:ext uri="{FF2B5EF4-FFF2-40B4-BE49-F238E27FC236}">
                  <a16:creationId xmlns:a16="http://schemas.microsoft.com/office/drawing/2014/main" id="{024DB804-C06B-4A0A-AC43-6BCCB7D76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2" name="Freeform 17">
              <a:extLst>
                <a:ext uri="{FF2B5EF4-FFF2-40B4-BE49-F238E27FC236}">
                  <a16:creationId xmlns:a16="http://schemas.microsoft.com/office/drawing/2014/main" id="{B51DC17A-305E-486E-A527-5E8068E9EF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3" name="Freeform 18">
              <a:extLst>
                <a:ext uri="{FF2B5EF4-FFF2-40B4-BE49-F238E27FC236}">
                  <a16:creationId xmlns:a16="http://schemas.microsoft.com/office/drawing/2014/main" id="{B6CCA716-6D46-4523-BF96-FF1B0C54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4" name="Freeform 19">
              <a:extLst>
                <a:ext uri="{FF2B5EF4-FFF2-40B4-BE49-F238E27FC236}">
                  <a16:creationId xmlns:a16="http://schemas.microsoft.com/office/drawing/2014/main" id="{E632B09A-D30C-4268-B28B-ACD6127630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5" name="Freeform 20">
              <a:extLst>
                <a:ext uri="{FF2B5EF4-FFF2-40B4-BE49-F238E27FC236}">
                  <a16:creationId xmlns:a16="http://schemas.microsoft.com/office/drawing/2014/main" id="{5FC839A4-228B-4EC0-8AF4-D8E38ECE6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6" name="Freeform 21">
              <a:extLst>
                <a:ext uri="{FF2B5EF4-FFF2-40B4-BE49-F238E27FC236}">
                  <a16:creationId xmlns:a16="http://schemas.microsoft.com/office/drawing/2014/main" id="{A8FFB1A1-5BB5-4551-87CD-F3365E6FE9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87" name="Freeform 22">
              <a:extLst>
                <a:ext uri="{FF2B5EF4-FFF2-40B4-BE49-F238E27FC236}">
                  <a16:creationId xmlns:a16="http://schemas.microsoft.com/office/drawing/2014/main" id="{D05AF173-8E70-41FA-9254-DF9AC3DDA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1D56A4CE-A3F4-4CFF-9A65-C029AC17B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DF669161-0B30-4C76-96BF-962027487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A5232353-CF7C-44DD-8BEE-1C8FF54CDD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AEA6CAE2-8741-4E88-A632-69C2B2EC58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014AC37D-4388-4AE6-9D4D-CCD99A608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7FE084B0-333E-4F7C-83F1-F7D132527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FDCFCB98-2E3A-4227-823C-80489BB284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6" name="Freeform 33">
              <a:extLst>
                <a:ext uri="{FF2B5EF4-FFF2-40B4-BE49-F238E27FC236}">
                  <a16:creationId xmlns:a16="http://schemas.microsoft.com/office/drawing/2014/main" id="{252F94DE-A6A3-4463-BE05-34281F1C8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16EA21FA-886F-43CF-9D44-C1342F305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88C821A5-BCF7-47FE-894F-0ADC5FDB28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F8337ECE-206A-472E-AFC4-0F230C91E8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90BB2EC4-D043-4B43-87E7-723A787EE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04013015-AF71-47BC-BE4D-ED9EFA24F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71B30B18-D920-4E3E-B931-1F310244C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5" name="Freeform 11">
            <a:extLst>
              <a:ext uri="{FF2B5EF4-FFF2-40B4-BE49-F238E27FC236}">
                <a16:creationId xmlns:a16="http://schemas.microsoft.com/office/drawing/2014/main" id="{C70EF50A-66E6-460A-8AF9-47A10D0D99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01520B72-94C4-4ABB-AC64-A3382705B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735B5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9A64CBFD-D6E8-4E6A-8F66-1948BED331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0" name="Picture 6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89ACFD0-C879-4F7A-A08C-6751196226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633" y="643467"/>
            <a:ext cx="8162734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07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E89F-12C4-4C50-8154-9F6D1390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94" y="2386379"/>
            <a:ext cx="4084431" cy="33440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0"/>
              </a:rPr>
              <a:t> Bishal Khadka</a:t>
            </a:r>
          </a:p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0"/>
              </a:rPr>
              <a:t> Khum Khatri </a:t>
            </a:r>
          </a:p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0"/>
              </a:rPr>
              <a:t> Manish Tuladhar</a:t>
            </a:r>
          </a:p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0"/>
              </a:rPr>
              <a:t> Rabin Bhandari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12A5FE-E963-494B-955E-1F9FA5825CBE}"/>
              </a:ext>
            </a:extLst>
          </p:cNvPr>
          <p:cNvSpPr txBox="1">
            <a:spLocks/>
          </p:cNvSpPr>
          <p:nvPr/>
        </p:nvSpPr>
        <p:spPr>
          <a:xfrm>
            <a:off x="2505002" y="668071"/>
            <a:ext cx="8160067" cy="932128"/>
          </a:xfrm>
          <a:prstGeom prst="rect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Members of Group 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A60412-8F06-4DCE-8611-0D6F2A7F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44" y="3053862"/>
            <a:ext cx="5118165" cy="2199542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32D1DEAD-76F3-4938-B160-0B77419C0C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4" y="723298"/>
            <a:ext cx="1377698" cy="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16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37892" y="511719"/>
            <a:ext cx="7288055" cy="763166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Contents to be discussed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26453" y="1500326"/>
            <a:ext cx="8353091" cy="51224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Introduction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Main motto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eSewa Services 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eSewa Company Overview</a:t>
            </a:r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Benefits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3000" dirty="0">
                <a:solidFill>
                  <a:schemeClr val="tx1"/>
                </a:solidFill>
                <a:latin typeface="Gill Sans MT" panose="020B0502020104020203" pitchFamily="34" charset="0"/>
              </a:rPr>
              <a:t> Issues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Future plans</a:t>
            </a: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endParaRPr lang="en-US" sz="32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514350" indent="-514350" algn="just">
              <a:lnSpc>
                <a:spcPct val="120000"/>
              </a:lnSpc>
              <a:buFont typeface="+mj-lt"/>
              <a:buAutoNum type="arabicPeriod"/>
            </a:pPr>
            <a:endParaRPr lang="en-US" sz="32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D5FD654C-C4AB-4428-A7A5-8292410442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4" y="723298"/>
            <a:ext cx="1377698" cy="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8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46953" y="511719"/>
            <a:ext cx="5423707" cy="903748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are eSewa?</a:t>
            </a:r>
            <a:endParaRPr lang="en-US" sz="40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70029" y="1918677"/>
            <a:ext cx="10106453" cy="44276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eSewa is a mobile money account. It is a digital wallet from where customers can pay, send and receive money from their mobile phone and internet, instantly.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It is in operation since 2009 and has recently been licensed by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Nepal Rastra Bank 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as Payment Service Provider.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Developed by </a:t>
            </a:r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f1soft company</a:t>
            </a: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Brings users, agents, merchants, BFIS together within a single roof.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Available in through app store, play store and web.</a:t>
            </a:r>
          </a:p>
        </p:txBody>
      </p:sp>
      <p:pic>
        <p:nvPicPr>
          <p:cNvPr id="8" name="Picture 7" descr="A picture containing clipart&#10;&#10;Description automatically generated">
            <a:extLst>
              <a:ext uri="{FF2B5EF4-FFF2-40B4-BE49-F238E27FC236}">
                <a16:creationId xmlns:a16="http://schemas.microsoft.com/office/drawing/2014/main" id="{8809ED2C-09F9-4AC4-83E6-31E225A396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4" y="723298"/>
            <a:ext cx="1377698" cy="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2326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CF2C0B-3E27-4849-BA2B-4BEF8F331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386" y="1348995"/>
            <a:ext cx="7802468" cy="404568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079684C-8C92-4552-9927-92EABEE10D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1159" y="192123"/>
            <a:ext cx="4669681" cy="686766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eSewa Platforms</a:t>
            </a:r>
          </a:p>
        </p:txBody>
      </p:sp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FAF78828-8F81-4F3E-80AB-7034207E81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4" y="723298"/>
            <a:ext cx="1377698" cy="477725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FC56BD99-5889-4651-A962-B7A2135F10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6" y="1348995"/>
            <a:ext cx="3008929" cy="55090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D4D72B-DA1C-42FD-9FE7-944D5DC8D2B4}"/>
              </a:ext>
            </a:extLst>
          </p:cNvPr>
          <p:cNvSpPr txBox="1"/>
          <p:nvPr/>
        </p:nvSpPr>
        <p:spPr>
          <a:xfrm>
            <a:off x="4500979" y="5965794"/>
            <a:ext cx="5903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ill Sans MT" panose="020B0502020104020203" pitchFamily="34" charset="0"/>
              </a:rPr>
              <a:t>eSewa Website and Mobile Application</a:t>
            </a:r>
          </a:p>
        </p:txBody>
      </p:sp>
    </p:spTree>
    <p:extLst>
      <p:ext uri="{BB962C8B-B14F-4D97-AF65-F5344CB8AC3E}">
        <p14:creationId xmlns:p14="http://schemas.microsoft.com/office/powerpoint/2010/main" val="1988496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8">
            <a:extLst>
              <a:ext uri="{FF2B5EF4-FFF2-40B4-BE49-F238E27FC236}">
                <a16:creationId xmlns:a16="http://schemas.microsoft.com/office/drawing/2014/main" id="{1EDD21E1-BAF0-4314-AB31-82ECB8AC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933310" y="850624"/>
            <a:ext cx="3984920" cy="866314"/>
          </a:xfr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sz="4800" b="1" dirty="0"/>
              <a:t>Main Motto</a:t>
            </a:r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FDC8619C-F25D-468E-95FA-2A2151D7D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50397" y="2412723"/>
            <a:ext cx="5247746" cy="22302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3200" dirty="0">
                <a:latin typeface="Gill Sans MT" panose="020B0502020104020203" pitchFamily="34" charset="0"/>
              </a:rPr>
              <a:t>Remove cash transaction and create trustworthy digital environment all over Nepal.</a:t>
            </a:r>
          </a:p>
        </p:txBody>
      </p:sp>
      <p:pic>
        <p:nvPicPr>
          <p:cNvPr id="27" name="Graphic 15" descr="Lightbulb">
            <a:extLst>
              <a:ext uri="{FF2B5EF4-FFF2-40B4-BE49-F238E27FC236}">
                <a16:creationId xmlns:a16="http://schemas.microsoft.com/office/drawing/2014/main" id="{4F6F39D6-8E76-4C03-8480-5E48D7DEB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93856" y="645106"/>
            <a:ext cx="5247747" cy="5247747"/>
          </a:xfrm>
          <a:prstGeom prst="rect">
            <a:avLst/>
          </a:prstGeom>
        </p:spPr>
      </p:pic>
      <p:sp>
        <p:nvSpPr>
          <p:cNvPr id="28" name="Freeform 12">
            <a:extLst>
              <a:ext uri="{FF2B5EF4-FFF2-40B4-BE49-F238E27FC236}">
                <a16:creationId xmlns:a16="http://schemas.microsoft.com/office/drawing/2014/main" id="{7D9439D6-DEAD-4CEB-A61B-BE3D64D1B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21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321385" y="476207"/>
            <a:ext cx="7777991" cy="903748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Company Overview</a:t>
            </a:r>
          </a:p>
        </p:txBody>
      </p:sp>
      <p:graphicFrame>
        <p:nvGraphicFramePr>
          <p:cNvPr id="16" name="Diagram 15">
            <a:extLst>
              <a:ext uri="{FF2B5EF4-FFF2-40B4-BE49-F238E27FC236}">
                <a16:creationId xmlns:a16="http://schemas.microsoft.com/office/drawing/2014/main" id="{FC070844-1FCF-4F0D-B431-48C5BD04C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655315"/>
              </p:ext>
            </p:extLst>
          </p:nvPr>
        </p:nvGraphicFramePr>
        <p:xfrm>
          <a:off x="2207003" y="1429304"/>
          <a:ext cx="8179871" cy="53576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9EAEC902-5F98-4405-AF53-426FD6301C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4" y="723298"/>
            <a:ext cx="1377698" cy="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8674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46305" y="263144"/>
            <a:ext cx="5423707" cy="748910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Services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286570" y="1255671"/>
            <a:ext cx="10156747" cy="54279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Bank load</a:t>
            </a:r>
            <a:b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		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Enables to load or transfer money from 49 different banks.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Bank to wallet</a:t>
            </a:r>
            <a:b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		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Customers can withdraw money from bank to their digital wallet.</a:t>
            </a:r>
            <a:endParaRPr lang="en-US" sz="2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Merchant payment</a:t>
            </a:r>
            <a:b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		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Users can pay bills such as NEA bill, internet bill, book bus tickets etc.</a:t>
            </a:r>
            <a:endParaRPr lang="en-US" sz="2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Withdraw</a:t>
            </a:r>
            <a:b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		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Users can withdraw money from eSewa account.</a:t>
            </a:r>
            <a:endParaRPr lang="en-US" sz="2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Inter-Bank Fund Transfer (IBFT)</a:t>
            </a:r>
            <a:b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</a:b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		Users can transfer money from one bank to another  within 49 eSewa associate banks.</a:t>
            </a:r>
          </a:p>
        </p:txBody>
      </p:sp>
      <p:pic>
        <p:nvPicPr>
          <p:cNvPr id="5" name="Picture 4" descr="A picture containing clipart&#10;&#10;Description automatically generated">
            <a:extLst>
              <a:ext uri="{FF2B5EF4-FFF2-40B4-BE49-F238E27FC236}">
                <a16:creationId xmlns:a16="http://schemas.microsoft.com/office/drawing/2014/main" id="{E80E9E5C-510F-4A03-8990-35248D53FD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14" y="723298"/>
            <a:ext cx="1377698" cy="47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896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BF80B252-86C7-4A85-9B41-42F3C4E11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53" y="-8878"/>
            <a:ext cx="3818021" cy="3778250"/>
          </a:xfrm>
        </p:spPr>
      </p:pic>
      <p:pic>
        <p:nvPicPr>
          <p:cNvPr id="7" name="Picture 6" descr="A sign on the side of a mountain&#10;&#10;Description automatically generated">
            <a:extLst>
              <a:ext uri="{FF2B5EF4-FFF2-40B4-BE49-F238E27FC236}">
                <a16:creationId xmlns:a16="http://schemas.microsoft.com/office/drawing/2014/main" id="{D0E05CF5-B5BA-4518-AACF-9A01BFF63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95" y="28188"/>
            <a:ext cx="3818021" cy="3604967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2D9409F2-7ED6-4ED0-B668-78E7B13108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7726"/>
            <a:ext cx="5659350" cy="3080274"/>
          </a:xfrm>
          <a:prstGeom prst="rect">
            <a:avLst/>
          </a:prstGeom>
        </p:spPr>
      </p:pic>
      <p:pic>
        <p:nvPicPr>
          <p:cNvPr id="17" name="Picture 16" descr="A picture containing table&#10;&#10;Description automatically generated">
            <a:extLst>
              <a:ext uri="{FF2B5EF4-FFF2-40B4-BE49-F238E27FC236}">
                <a16:creationId xmlns:a16="http://schemas.microsoft.com/office/drawing/2014/main" id="{5F21180E-5C01-4408-A578-C819A93F04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668" y="28188"/>
            <a:ext cx="4491393" cy="3604967"/>
          </a:xfrm>
          <a:prstGeom prst="rect">
            <a:avLst/>
          </a:prstGeom>
        </p:spPr>
      </p:pic>
      <p:pic>
        <p:nvPicPr>
          <p:cNvPr id="20" name="Picture 19" descr="A person holding a sign&#10;&#10;Description automatically generated">
            <a:extLst>
              <a:ext uri="{FF2B5EF4-FFF2-40B4-BE49-F238E27FC236}">
                <a16:creationId xmlns:a16="http://schemas.microsoft.com/office/drawing/2014/main" id="{8405CBF6-077E-4831-B79E-7A3D6E8BC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349" y="3777726"/>
            <a:ext cx="2978623" cy="3080274"/>
          </a:xfrm>
          <a:prstGeom prst="rect">
            <a:avLst/>
          </a:prstGeom>
        </p:spPr>
      </p:pic>
      <p:pic>
        <p:nvPicPr>
          <p:cNvPr id="24" name="Picture 23" descr="A sign in front of a building&#10;&#10;Description automatically generated">
            <a:extLst>
              <a:ext uri="{FF2B5EF4-FFF2-40B4-BE49-F238E27FC236}">
                <a16:creationId xmlns:a16="http://schemas.microsoft.com/office/drawing/2014/main" id="{C5AC64B5-2AE0-4EDA-B72C-C3644F44FFE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5256" y="3753977"/>
            <a:ext cx="3487460" cy="307583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0A53B91-89C6-4EED-8068-5D3D04D76961}"/>
              </a:ext>
            </a:extLst>
          </p:cNvPr>
          <p:cNvSpPr txBox="1"/>
          <p:nvPr/>
        </p:nvSpPr>
        <p:spPr>
          <a:xfrm>
            <a:off x="3712416" y="3267612"/>
            <a:ext cx="4645875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Bahnschrift" panose="020B0502040204020203" pitchFamily="34" charset="0"/>
              </a:rPr>
              <a:t>eSewa Ad Campaigns </a:t>
            </a:r>
          </a:p>
        </p:txBody>
      </p:sp>
    </p:spTree>
    <p:extLst>
      <p:ext uri="{BB962C8B-B14F-4D97-AF65-F5344CB8AC3E}">
        <p14:creationId xmlns:p14="http://schemas.microsoft.com/office/powerpoint/2010/main" val="241238904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223</Words>
  <Application>Microsoft Office PowerPoint</Application>
  <PresentationFormat>Widescreen</PresentationFormat>
  <Paragraphs>56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</vt:lpstr>
      <vt:lpstr>Calibri Light</vt:lpstr>
      <vt:lpstr>Century Gothic</vt:lpstr>
      <vt:lpstr>Gill Sans MT</vt:lpstr>
      <vt:lpstr>Wingdings</vt:lpstr>
      <vt:lpstr>Wingdings 3</vt:lpstr>
      <vt:lpstr>Wisp</vt:lpstr>
      <vt:lpstr>PowerPoint Presentation</vt:lpstr>
      <vt:lpstr>PowerPoint Presentation</vt:lpstr>
      <vt:lpstr>Contents to be discussed</vt:lpstr>
      <vt:lpstr>Who are eSewa?</vt:lpstr>
      <vt:lpstr>eSewa Platforms</vt:lpstr>
      <vt:lpstr>Main Motto</vt:lpstr>
      <vt:lpstr>Company Overview</vt:lpstr>
      <vt:lpstr>Services</vt:lpstr>
      <vt:lpstr>PowerPoint Presentation</vt:lpstr>
      <vt:lpstr>Benefits</vt:lpstr>
      <vt:lpstr>How eSewa deals with issues?</vt:lpstr>
      <vt:lpstr>Future plans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Tuladhar</dc:creator>
  <cp:lastModifiedBy>Manish Tuladhar</cp:lastModifiedBy>
  <cp:revision>13</cp:revision>
  <dcterms:created xsi:type="dcterms:W3CDTF">2018-11-23T00:21:52Z</dcterms:created>
  <dcterms:modified xsi:type="dcterms:W3CDTF">2018-11-23T00:57:07Z</dcterms:modified>
</cp:coreProperties>
</file>